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80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0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65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9627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29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3795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9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40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0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8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2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9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0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3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7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7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2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0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3548A-CA73-4364-BCEC-E3D1E393E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sz="6000" dirty="0">
                <a:effectLst>
                  <a:reflection blurRad="6350" stA="55000" endA="300" endPos="45500" dir="5400000" sy="-100000" algn="bl" rotWithShape="0"/>
                </a:effectLst>
              </a:rPr>
              <a:t>SISTEMAS DE INFORMACIÓN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9C7217-40FE-436D-AD90-2EDEC2BBD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sz="4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PRESENTA: </a:t>
            </a:r>
            <a:r>
              <a:rPr lang="es-CO" sz="3600" dirty="0"/>
              <a:t>Oscar Tamayo Sossa</a:t>
            </a:r>
          </a:p>
          <a:p>
            <a:pPr marL="0" indent="0">
              <a:buNone/>
            </a:pPr>
            <a:r>
              <a:rPr lang="es-CO" sz="2800" dirty="0"/>
              <a:t>Estudiante del programa de Ingeniería Industrial </a:t>
            </a:r>
          </a:p>
          <a:p>
            <a:pPr marL="0" indent="0">
              <a:buNone/>
            </a:pPr>
            <a:r>
              <a:rPr lang="es-CO" sz="2800" dirty="0"/>
              <a:t>9 Semestre </a:t>
            </a:r>
          </a:p>
          <a:p>
            <a:pPr marL="0" indent="0">
              <a:buNone/>
            </a:pPr>
            <a:r>
              <a:rPr lang="es-CO" sz="2800" dirty="0"/>
              <a:t>Corporación universitaria Remington</a:t>
            </a:r>
          </a:p>
          <a:p>
            <a:pPr marL="0" indent="0">
              <a:buNone/>
            </a:pPr>
            <a:r>
              <a:rPr lang="es-CO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PROFESOR: </a:t>
            </a:r>
            <a:r>
              <a:rPr lang="es-CO" sz="2800" dirty="0"/>
              <a:t>Javier Ospina Moreno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03046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129C8D-F48F-4865-BAB5-D56F08B1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altLang="es-CO" sz="4400" b="1" i="1" dirty="0"/>
              <a:t>SINERGIA EN PRODUCCIÓN</a:t>
            </a:r>
            <a:r>
              <a:rPr lang="es-CO" altLang="es-CO" sz="4400" i="1" dirty="0"/>
              <a:t> </a:t>
            </a:r>
            <a:endParaRPr lang="es-CO" sz="4400" dirty="0"/>
          </a:p>
        </p:txBody>
      </p:sp>
      <p:sp>
        <p:nvSpPr>
          <p:cNvPr id="4" name="AutoShape 2" descr="Perspectivas de Colanta para 2018">
            <a:extLst>
              <a:ext uri="{FF2B5EF4-FFF2-40B4-BE49-F238E27FC236}">
                <a16:creationId xmlns:a16="http://schemas.microsoft.com/office/drawing/2014/main" id="{1FD02C8A-2538-4F4D-8034-9EDF26D8B6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4102" name="Picture 6" descr="Empresa líder del sector de lácteos creció en ventas apalancada por las  regiones | Diario del Cauca">
            <a:extLst>
              <a:ext uri="{FF2B5EF4-FFF2-40B4-BE49-F238E27FC236}">
                <a16:creationId xmlns:a16="http://schemas.microsoft.com/office/drawing/2014/main" id="{677BE779-D5FC-41FD-A11E-083415D5C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1995487"/>
            <a:ext cx="5266266" cy="263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Imágenes de Un día en la fábrica de Productos Ramo">
            <a:extLst>
              <a:ext uri="{FF2B5EF4-FFF2-40B4-BE49-F238E27FC236}">
                <a16:creationId xmlns:a16="http://schemas.microsoft.com/office/drawing/2014/main" id="{5FB120FE-0C26-4197-BC3A-D054F76999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4106" name="Picture 10" descr="Imágenes de Un día en la fábrica de Productos Ramo">
            <a:extLst>
              <a:ext uri="{FF2B5EF4-FFF2-40B4-BE49-F238E27FC236}">
                <a16:creationId xmlns:a16="http://schemas.microsoft.com/office/drawing/2014/main" id="{1D22CB26-C2B4-4001-B714-140B4698D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6600"/>
            <a:ext cx="3844159" cy="263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EB464CD-FA18-48BA-A7F7-48E131204EC1}"/>
              </a:ext>
            </a:extLst>
          </p:cNvPr>
          <p:cNvSpPr txBox="1"/>
          <p:nvPr/>
        </p:nvSpPr>
        <p:spPr>
          <a:xfrm>
            <a:off x="677334" y="4850296"/>
            <a:ext cx="5266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Se necesita de un gran recurso humano para poder fabricar todos los productos, colocando en practicas los buenos protocolos de calidad, buenas practicas de manufactura y distribución. </a:t>
            </a:r>
          </a:p>
        </p:txBody>
      </p:sp>
    </p:spTree>
    <p:extLst>
      <p:ext uri="{BB962C8B-B14F-4D97-AF65-F5344CB8AC3E}">
        <p14:creationId xmlns:p14="http://schemas.microsoft.com/office/powerpoint/2010/main" val="331044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B0C70-6825-4AC9-B362-ADE92A73E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altLang="es-CO" b="1" i="1" dirty="0"/>
              <a:t>SINERGIA EN INVERSIÓN</a:t>
            </a:r>
            <a:r>
              <a:rPr lang="es-CO" altLang="es-CO" b="1" dirty="0"/>
              <a:t> 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0FFF72-594A-47AB-B72A-52A3B4DE3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469" y="1504805"/>
            <a:ext cx="5292986" cy="1616281"/>
          </a:xfrm>
        </p:spPr>
        <p:txBody>
          <a:bodyPr/>
          <a:lstStyle/>
          <a:p>
            <a:r>
              <a:rPr lang="es-CO" dirty="0"/>
              <a:t>Contamos con la mejor infraestructura y maquinaria para poder garantizar la calidad de nuestros productos. </a:t>
            </a:r>
          </a:p>
        </p:txBody>
      </p:sp>
      <p:pic>
        <p:nvPicPr>
          <p:cNvPr id="5122" name="Picture 2" descr="Conozca las movidas empresariales que cambiaron la historia de Colanta |  América Retail">
            <a:extLst>
              <a:ext uri="{FF2B5EF4-FFF2-40B4-BE49-F238E27FC236}">
                <a16:creationId xmlns:a16="http://schemas.microsoft.com/office/drawing/2014/main" id="{5760AFEB-E2B5-426A-923B-EC95B187E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8" y="1449251"/>
            <a:ext cx="3968163" cy="2215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8B475BF-DA8E-479B-94D4-F6FF93824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426" y="2695490"/>
            <a:ext cx="6573078" cy="3738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7837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919C5-4940-4C77-B7A1-C2EC57473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altLang="es-CO" b="1" i="1" dirty="0"/>
              <a:t>SINERGIA EN GESTIÓN</a:t>
            </a:r>
            <a:r>
              <a:rPr lang="es-CO" altLang="es-CO" b="1" dirty="0"/>
              <a:t> 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3B26A2-37A1-481A-8D24-42FA03BF4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6279"/>
            <a:ext cx="8596668" cy="8746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dirty="0"/>
              <a:t>Garantizamos que todos nuestros productos le van a llegar</a:t>
            </a:r>
          </a:p>
          <a:p>
            <a:pPr marL="0" indent="0" algn="ctr">
              <a:buNone/>
            </a:pPr>
            <a:r>
              <a:rPr lang="es-CO" dirty="0"/>
              <a:t> a nuestros clientes en el menor tiempo posible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7C508D3-87B0-4E2C-B5D5-8105285F7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469" y="2570922"/>
            <a:ext cx="6327913" cy="395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98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46850-C2D9-4709-A261-39196230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altLang="es-CO" b="1" i="1" dirty="0"/>
              <a:t>CONTEXTO (medio)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B44A15-F89F-402B-8213-BED3F60E1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6937" y="1784323"/>
            <a:ext cx="2782957" cy="3880773"/>
          </a:xfrm>
        </p:spPr>
        <p:txBody>
          <a:bodyPr/>
          <a:lstStyle/>
          <a:p>
            <a:pPr marL="0" indent="0" algn="ctr">
              <a:buNone/>
            </a:pPr>
            <a:r>
              <a:rPr lang="es-CO" dirty="0"/>
              <a:t>Nos podemos ver afectados por el clima, paro camionero, fallas mecánicas en un vehículo.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545EEC-697E-4814-93E9-DB0AD286F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68" y="1656729"/>
            <a:ext cx="3071144" cy="2610472"/>
          </a:xfrm>
          <a:prstGeom prst="rect">
            <a:avLst/>
          </a:prstGeom>
        </p:spPr>
      </p:pic>
      <p:pic>
        <p:nvPicPr>
          <p:cNvPr id="7172" name="Picture 4" descr="Nuevas oportunidades para pymes en el sector del transporte">
            <a:extLst>
              <a:ext uri="{FF2B5EF4-FFF2-40B4-BE49-F238E27FC236}">
                <a16:creationId xmlns:a16="http://schemas.microsoft.com/office/drawing/2014/main" id="{51768065-B56C-4BDC-99D0-C72459BF4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3" y="4375495"/>
            <a:ext cx="3493605" cy="23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aro Camionero | El Blog de Ricky">
            <a:extLst>
              <a:ext uri="{FF2B5EF4-FFF2-40B4-BE49-F238E27FC236}">
                <a16:creationId xmlns:a16="http://schemas.microsoft.com/office/drawing/2014/main" id="{2008C99F-337C-4F9C-8955-5AD570485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94" y="1674374"/>
            <a:ext cx="2665523" cy="259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295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D93B7-9449-4C05-8DC3-16937F0B6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7810"/>
            <a:ext cx="8596668" cy="808382"/>
          </a:xfrm>
        </p:spPr>
        <p:txBody>
          <a:bodyPr/>
          <a:lstStyle/>
          <a:p>
            <a:pPr algn="ctr"/>
            <a:r>
              <a:rPr lang="es-CO" altLang="es-CO" b="1" i="1" dirty="0"/>
              <a:t>JERARQUIA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E89DF0-660B-4A4E-B619-CE270DEF4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157"/>
          <a:stretch/>
        </p:blipFill>
        <p:spPr>
          <a:xfrm>
            <a:off x="223056" y="1166193"/>
            <a:ext cx="5581396" cy="29654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32AC5B4-8D1F-4780-82A7-8E5019E58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7" t="39227" r="3414" b="2415"/>
          <a:stretch/>
        </p:blipFill>
        <p:spPr>
          <a:xfrm>
            <a:off x="5897217" y="1166192"/>
            <a:ext cx="6071727" cy="539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31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C73B27-2237-4138-8687-04A4CAE7A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altLang="es-CO" sz="4400" b="1" i="1" dirty="0"/>
              <a:t>SUBSISTEMAS</a:t>
            </a:r>
            <a:endParaRPr lang="es-CO" sz="4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CBE3AF0-FD69-4031-AC89-6C09C1D7C768}"/>
              </a:ext>
            </a:extLst>
          </p:cNvPr>
          <p:cNvSpPr txBox="1"/>
          <p:nvPr/>
        </p:nvSpPr>
        <p:spPr>
          <a:xfrm>
            <a:off x="2584174" y="1491497"/>
            <a:ext cx="450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Colanta se Divide en varios; Estos son:</a:t>
            </a:r>
          </a:p>
        </p:txBody>
      </p:sp>
      <p:sp>
        <p:nvSpPr>
          <p:cNvPr id="5" name="Rectángulo: esquinas diagonales redondeadas 4">
            <a:extLst>
              <a:ext uri="{FF2B5EF4-FFF2-40B4-BE49-F238E27FC236}">
                <a16:creationId xmlns:a16="http://schemas.microsoft.com/office/drawing/2014/main" id="{6CAD40F8-B6D5-435A-AF70-0A44594C4695}"/>
              </a:ext>
            </a:extLst>
          </p:cNvPr>
          <p:cNvSpPr/>
          <p:nvPr/>
        </p:nvSpPr>
        <p:spPr>
          <a:xfrm>
            <a:off x="463826" y="2478157"/>
            <a:ext cx="1325217" cy="71561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Compras</a:t>
            </a:r>
          </a:p>
        </p:txBody>
      </p:sp>
      <p:sp>
        <p:nvSpPr>
          <p:cNvPr id="7" name="Rectángulo: esquinas diagonales redondeadas 6">
            <a:extLst>
              <a:ext uri="{FF2B5EF4-FFF2-40B4-BE49-F238E27FC236}">
                <a16:creationId xmlns:a16="http://schemas.microsoft.com/office/drawing/2014/main" id="{2F4D145C-0EBD-4625-8586-6C3052835C69}"/>
              </a:ext>
            </a:extLst>
          </p:cNvPr>
          <p:cNvSpPr/>
          <p:nvPr/>
        </p:nvSpPr>
        <p:spPr>
          <a:xfrm>
            <a:off x="2272748" y="2478157"/>
            <a:ext cx="1517374" cy="71561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Distribución</a:t>
            </a:r>
          </a:p>
        </p:txBody>
      </p:sp>
      <p:sp>
        <p:nvSpPr>
          <p:cNvPr id="9" name="Rectángulo: esquinas diagonales redondeadas 8">
            <a:extLst>
              <a:ext uri="{FF2B5EF4-FFF2-40B4-BE49-F238E27FC236}">
                <a16:creationId xmlns:a16="http://schemas.microsoft.com/office/drawing/2014/main" id="{5E358332-7358-4289-993D-F09B9C0D617F}"/>
              </a:ext>
            </a:extLst>
          </p:cNvPr>
          <p:cNvSpPr/>
          <p:nvPr/>
        </p:nvSpPr>
        <p:spPr>
          <a:xfrm>
            <a:off x="4081670" y="2451652"/>
            <a:ext cx="1656521" cy="71561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Ventas</a:t>
            </a:r>
          </a:p>
        </p:txBody>
      </p:sp>
      <p:sp>
        <p:nvSpPr>
          <p:cNvPr id="11" name="Rectángulo: esquinas diagonales redondeadas 10">
            <a:extLst>
              <a:ext uri="{FF2B5EF4-FFF2-40B4-BE49-F238E27FC236}">
                <a16:creationId xmlns:a16="http://schemas.microsoft.com/office/drawing/2014/main" id="{B048A6FD-3B8E-47EF-AB70-E33F4D9B270C}"/>
              </a:ext>
            </a:extLst>
          </p:cNvPr>
          <p:cNvSpPr/>
          <p:nvPr/>
        </p:nvSpPr>
        <p:spPr>
          <a:xfrm>
            <a:off x="6251713" y="2451651"/>
            <a:ext cx="1500809" cy="71561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Producción</a:t>
            </a:r>
          </a:p>
        </p:txBody>
      </p:sp>
      <p:sp>
        <p:nvSpPr>
          <p:cNvPr id="13" name="Rectángulo: esquinas diagonales redondeadas 12">
            <a:extLst>
              <a:ext uri="{FF2B5EF4-FFF2-40B4-BE49-F238E27FC236}">
                <a16:creationId xmlns:a16="http://schemas.microsoft.com/office/drawing/2014/main" id="{D0C98C14-0D8C-44C5-B78E-7E2BE7FF8710}"/>
              </a:ext>
            </a:extLst>
          </p:cNvPr>
          <p:cNvSpPr/>
          <p:nvPr/>
        </p:nvSpPr>
        <p:spPr>
          <a:xfrm>
            <a:off x="8222973" y="2451651"/>
            <a:ext cx="1795669" cy="71561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Administración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FD6CAD2-94AF-4BB1-A5F7-20A552C21A6C}"/>
              </a:ext>
            </a:extLst>
          </p:cNvPr>
          <p:cNvSpPr txBox="1"/>
          <p:nvPr/>
        </p:nvSpPr>
        <p:spPr>
          <a:xfrm>
            <a:off x="221972" y="3910090"/>
            <a:ext cx="1808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-Suministros</a:t>
            </a:r>
          </a:p>
          <a:p>
            <a:r>
              <a:rPr lang="es-CO" dirty="0"/>
              <a:t>-Importaciones</a:t>
            </a:r>
          </a:p>
          <a:p>
            <a:r>
              <a:rPr lang="es-CO" dirty="0"/>
              <a:t>-proveedores</a:t>
            </a:r>
          </a:p>
          <a:p>
            <a:r>
              <a:rPr lang="es-CO" dirty="0"/>
              <a:t>-Dotaciones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355A44D-B471-4701-8D66-254ACBCB8004}"/>
              </a:ext>
            </a:extLst>
          </p:cNvPr>
          <p:cNvSpPr txBox="1"/>
          <p:nvPr/>
        </p:nvSpPr>
        <p:spPr>
          <a:xfrm>
            <a:off x="2030895" y="3814419"/>
            <a:ext cx="180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-Logística</a:t>
            </a:r>
          </a:p>
          <a:p>
            <a:r>
              <a:rPr lang="es-CO" dirty="0"/>
              <a:t>-T&amp;T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931C736-9E0F-42F1-9648-EB6687227A3E}"/>
              </a:ext>
            </a:extLst>
          </p:cNvPr>
          <p:cNvSpPr txBox="1"/>
          <p:nvPr/>
        </p:nvSpPr>
        <p:spPr>
          <a:xfrm>
            <a:off x="3887856" y="3814419"/>
            <a:ext cx="2044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-Diseño</a:t>
            </a:r>
          </a:p>
          <a:p>
            <a:r>
              <a:rPr lang="es-CO" dirty="0"/>
              <a:t>-Publicidad</a:t>
            </a:r>
          </a:p>
          <a:p>
            <a:r>
              <a:rPr lang="es-CO" dirty="0"/>
              <a:t>-Degustación</a:t>
            </a:r>
          </a:p>
          <a:p>
            <a:r>
              <a:rPr lang="es-CO" dirty="0"/>
              <a:t>-Visitas a Colegios</a:t>
            </a:r>
          </a:p>
          <a:p>
            <a:r>
              <a:rPr lang="es-CO" dirty="0"/>
              <a:t>-Promociones</a:t>
            </a:r>
          </a:p>
          <a:p>
            <a:r>
              <a:rPr lang="es-CO" dirty="0"/>
              <a:t>-Mercadeo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EF7CCC5-DC7B-4404-A625-573280DF2683}"/>
              </a:ext>
            </a:extLst>
          </p:cNvPr>
          <p:cNvSpPr txBox="1"/>
          <p:nvPr/>
        </p:nvSpPr>
        <p:spPr>
          <a:xfrm>
            <a:off x="6178825" y="3785706"/>
            <a:ext cx="204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-Calidad</a:t>
            </a:r>
          </a:p>
          <a:p>
            <a:r>
              <a:rPr lang="es-CO" dirty="0"/>
              <a:t>-Mantenimiento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41E56D3-906F-4758-A054-2CC97C9E67C5}"/>
              </a:ext>
            </a:extLst>
          </p:cNvPr>
          <p:cNvSpPr txBox="1"/>
          <p:nvPr/>
        </p:nvSpPr>
        <p:spPr>
          <a:xfrm>
            <a:off x="8160818" y="3727272"/>
            <a:ext cx="2226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-Contabilidad </a:t>
            </a:r>
          </a:p>
          <a:p>
            <a:r>
              <a:rPr lang="es-CO" dirty="0"/>
              <a:t>-Gestión Humana</a:t>
            </a:r>
          </a:p>
          <a:p>
            <a:r>
              <a:rPr lang="es-CO" dirty="0"/>
              <a:t>-Tesorería</a:t>
            </a:r>
          </a:p>
          <a:p>
            <a:endParaRPr lang="es-CO" dirty="0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D76097E4-75D2-4D24-AD18-8F3B92B6D382}"/>
              </a:ext>
            </a:extLst>
          </p:cNvPr>
          <p:cNvSpPr/>
          <p:nvPr/>
        </p:nvSpPr>
        <p:spPr>
          <a:xfrm>
            <a:off x="795130" y="3371023"/>
            <a:ext cx="424070" cy="481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Flecha: hacia abajo 24">
            <a:extLst>
              <a:ext uri="{FF2B5EF4-FFF2-40B4-BE49-F238E27FC236}">
                <a16:creationId xmlns:a16="http://schemas.microsoft.com/office/drawing/2014/main" id="{F1B6586A-FB09-471C-A7A0-2E2A4D3304F9}"/>
              </a:ext>
            </a:extLst>
          </p:cNvPr>
          <p:cNvSpPr/>
          <p:nvPr/>
        </p:nvSpPr>
        <p:spPr>
          <a:xfrm>
            <a:off x="2777123" y="3304616"/>
            <a:ext cx="424070" cy="481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2F3839A0-21E3-45C7-A09C-2D3559130049}"/>
              </a:ext>
            </a:extLst>
          </p:cNvPr>
          <p:cNvSpPr/>
          <p:nvPr/>
        </p:nvSpPr>
        <p:spPr>
          <a:xfrm>
            <a:off x="4625008" y="3254924"/>
            <a:ext cx="424070" cy="481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Flecha: hacia abajo 28">
            <a:extLst>
              <a:ext uri="{FF2B5EF4-FFF2-40B4-BE49-F238E27FC236}">
                <a16:creationId xmlns:a16="http://schemas.microsoft.com/office/drawing/2014/main" id="{57D9AD47-E3BA-42B9-8194-3E738AC26E96}"/>
              </a:ext>
            </a:extLst>
          </p:cNvPr>
          <p:cNvSpPr/>
          <p:nvPr/>
        </p:nvSpPr>
        <p:spPr>
          <a:xfrm>
            <a:off x="6790082" y="3290142"/>
            <a:ext cx="424070" cy="481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Flecha: hacia abajo 30">
            <a:extLst>
              <a:ext uri="{FF2B5EF4-FFF2-40B4-BE49-F238E27FC236}">
                <a16:creationId xmlns:a16="http://schemas.microsoft.com/office/drawing/2014/main" id="{263C1AD4-CEAC-4E0D-BC17-34EA93709B1C}"/>
              </a:ext>
            </a:extLst>
          </p:cNvPr>
          <p:cNvSpPr/>
          <p:nvPr/>
        </p:nvSpPr>
        <p:spPr>
          <a:xfrm>
            <a:off x="8908772" y="3304616"/>
            <a:ext cx="424070" cy="481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9641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6CE78-F0B2-4013-B539-37CCD3399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526157"/>
          </a:xfrm>
        </p:spPr>
        <p:txBody>
          <a:bodyPr>
            <a:normAutofit/>
          </a:bodyPr>
          <a:lstStyle/>
          <a:p>
            <a:pPr algn="r"/>
            <a:r>
              <a:rPr lang="es-CO" altLang="es-CO" sz="8000" b="1" i="1" dirty="0"/>
              <a:t>VARIABLES </a:t>
            </a:r>
            <a:br>
              <a:rPr lang="es-CO" altLang="es-CO" sz="8000" b="1" i="1" dirty="0"/>
            </a:br>
            <a:r>
              <a:rPr lang="es-CO" altLang="es-CO" sz="8000" b="1" i="1" dirty="0"/>
              <a:t>EN EL SISTEMA DE </a:t>
            </a:r>
            <a:br>
              <a:rPr lang="es-CO" altLang="es-CO" sz="8000" b="1" i="1" dirty="0"/>
            </a:br>
            <a:r>
              <a:rPr lang="es-CO" altLang="es-CO" sz="8000" b="1" i="1" dirty="0"/>
              <a:t>COLANTA </a:t>
            </a:r>
            <a:endParaRPr lang="es-CO" sz="8000" dirty="0"/>
          </a:p>
        </p:txBody>
      </p:sp>
    </p:spTree>
    <p:extLst>
      <p:ext uri="{BB962C8B-B14F-4D97-AF65-F5344CB8AC3E}">
        <p14:creationId xmlns:p14="http://schemas.microsoft.com/office/powerpoint/2010/main" val="3888740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89D0B-1800-4C13-92C3-8604B8202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altLang="es-CO" b="1" i="1" dirty="0"/>
              <a:t>VARIABLES POR SISTEMAS NATURALES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32E609-516F-407C-966D-7F71DF7C9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2754979" cy="388077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CO" sz="2800" dirty="0"/>
              <a:t>NOS PODEMOS VER AFECTADOS POR LA LLUVIA, DAÑO DE VIAS, FALTA DE ENERGIA, FUERTES VIENTOS QUE DAÑEN LA COMUNICACIÓN.</a:t>
            </a:r>
          </a:p>
        </p:txBody>
      </p:sp>
      <p:pic>
        <p:nvPicPr>
          <p:cNvPr id="1026" name="Picture 2" descr="IMPACTO FENOMENOS NATURALES, DESASTRES NATURALES, EDUCACION AMBIENTAL">
            <a:extLst>
              <a:ext uri="{FF2B5EF4-FFF2-40B4-BE49-F238E27FC236}">
                <a16:creationId xmlns:a16="http://schemas.microsoft.com/office/drawing/2014/main" id="{C8C62531-5D49-4780-9A30-55D84C35D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924" y="1625600"/>
            <a:ext cx="5049078" cy="379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373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DAF56-2957-4258-B0E5-DB71FE6D7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altLang="es-CO" b="1" i="1" dirty="0"/>
              <a:t>VARIABLES POR SISTEMAS ARTIFICIALES</a:t>
            </a:r>
            <a:r>
              <a:rPr lang="es-CO" altLang="es-CO" dirty="0"/>
              <a:t> 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9E2753-422F-4011-BE37-31516A37B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271814" cy="3880773"/>
          </a:xfrm>
        </p:spPr>
        <p:txBody>
          <a:bodyPr/>
          <a:lstStyle/>
          <a:p>
            <a:r>
              <a:rPr lang="es-CO" dirty="0"/>
              <a:t>Daño en nuestro Software. </a:t>
            </a:r>
          </a:p>
          <a:p>
            <a:r>
              <a:rPr lang="es-CO" dirty="0"/>
              <a:t>Problemas el los vehículos</a:t>
            </a:r>
          </a:p>
          <a:p>
            <a:r>
              <a:rPr lang="es-CO" dirty="0"/>
              <a:t>Problemas de infraestructura. </a:t>
            </a:r>
          </a:p>
          <a:p>
            <a:r>
              <a:rPr lang="es-CO" dirty="0"/>
              <a:t>Problemas económicos </a:t>
            </a:r>
          </a:p>
          <a:p>
            <a:r>
              <a:rPr lang="es-CO" dirty="0"/>
              <a:t>Problemas en tecnología </a:t>
            </a:r>
          </a:p>
          <a:p>
            <a:endParaRPr lang="es-CO" dirty="0"/>
          </a:p>
        </p:txBody>
      </p:sp>
      <p:pic>
        <p:nvPicPr>
          <p:cNvPr id="2050" name="Picture 2" descr="Dan primeros pasos para lograr emociones artificiales - Ciencia UNAM">
            <a:extLst>
              <a:ext uri="{FF2B5EF4-FFF2-40B4-BE49-F238E27FC236}">
                <a16:creationId xmlns:a16="http://schemas.microsoft.com/office/drawing/2014/main" id="{332BA538-FA80-4DD4-A917-AF343AD75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" b="14281"/>
          <a:stretch/>
        </p:blipFill>
        <p:spPr bwMode="auto">
          <a:xfrm>
            <a:off x="4423707" y="2033105"/>
            <a:ext cx="4850295" cy="313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376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E2B75-0573-4ECA-B7AA-01BBEE50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altLang="es-CO" b="1" i="1" dirty="0"/>
              <a:t>VARIABLES POR SISTEMAS COMPUESTOS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E23327-F544-4F73-8912-B01723731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4395" y="2120832"/>
            <a:ext cx="2609205" cy="3880773"/>
          </a:xfrm>
        </p:spPr>
        <p:txBody>
          <a:bodyPr/>
          <a:lstStyle/>
          <a:p>
            <a:pPr marL="0" indent="0" algn="ctr">
              <a:buNone/>
            </a:pPr>
            <a:r>
              <a:rPr lang="es-CO" dirty="0"/>
              <a:t>Dependemos de otros sistemas tanto Naturales como Artificiales, como la energía, el agua , si estos nosotros no podríamos trabajar, al igual que las empresas que los administran. </a:t>
            </a:r>
          </a:p>
        </p:txBody>
      </p:sp>
      <p:pic>
        <p:nvPicPr>
          <p:cNvPr id="3074" name="Picture 2" descr="Sistemas mecánicos y electrónicos: Sistemas Mecánicos y electrónicos">
            <a:extLst>
              <a:ext uri="{FF2B5EF4-FFF2-40B4-BE49-F238E27FC236}">
                <a16:creationId xmlns:a16="http://schemas.microsoft.com/office/drawing/2014/main" id="{0597C5BC-F20C-471F-938A-6BB8017C7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64" y="2025615"/>
            <a:ext cx="5648935" cy="407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9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42352-F70F-459A-A5E7-413401E6A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589" y="4220082"/>
            <a:ext cx="7766936" cy="1646302"/>
          </a:xfrm>
        </p:spPr>
        <p:txBody>
          <a:bodyPr/>
          <a:lstStyle/>
          <a:p>
            <a:r>
              <a:rPr lang="es-CO" altLang="es-CO" sz="5400" b="1" dirty="0"/>
              <a:t>TEORÍA GENERAL DE</a:t>
            </a:r>
            <a:br>
              <a:rPr lang="es-CO" altLang="es-CO" sz="5400" b="1" dirty="0"/>
            </a:br>
            <a:r>
              <a:rPr lang="es-CO" altLang="es-CO" sz="11500" b="1" dirty="0"/>
              <a:t>SISTEMAS</a:t>
            </a:r>
            <a:br>
              <a:rPr lang="es-CO" altLang="es-CO" sz="5400" b="1" dirty="0"/>
            </a:br>
            <a:r>
              <a:rPr lang="es-CO" altLang="es-CO" sz="5400" b="1" dirty="0"/>
              <a:t>(TGS)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6D8851E-96B9-476D-BB77-A2AA848EA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11" y="145302"/>
            <a:ext cx="2857899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38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5A32E-3B61-49C5-82DF-ECD2882FE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altLang="es-CO" sz="3600" b="1" i="1" dirty="0"/>
              <a:t>FUENTES DE ENERGÍA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34A29-7C74-427E-9DC1-E2C2C581B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2540"/>
            <a:ext cx="8596668" cy="9011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dirty="0"/>
              <a:t>Todo nuestro sistema Eléctrico es gracias a calderas de vapor, que se accionan por medio del gas natural que es quien presta el servicio dentro de las plantas mas importantes.  </a:t>
            </a:r>
          </a:p>
        </p:txBody>
      </p:sp>
      <p:pic>
        <p:nvPicPr>
          <p:cNvPr id="4098" name="Picture 2" descr="inicio de la puesta en marcha en las calderas industriales -  Calderasformación">
            <a:extLst>
              <a:ext uri="{FF2B5EF4-FFF2-40B4-BE49-F238E27FC236}">
                <a16:creationId xmlns:a16="http://schemas.microsoft.com/office/drawing/2014/main" id="{8C5B676D-80BB-4A17-A4D1-029BDAA09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423" y="2663688"/>
            <a:ext cx="5645859" cy="377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145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lanta se compromete como empresa - Home">
            <a:extLst>
              <a:ext uri="{FF2B5EF4-FFF2-40B4-BE49-F238E27FC236}">
                <a16:creationId xmlns:a16="http://schemas.microsoft.com/office/drawing/2014/main" id="{1A1F3B9E-A553-430D-BEA0-3F688A844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080" y="438428"/>
            <a:ext cx="7050157" cy="2869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7B2C254-A88E-4139-BDD7-564CC5E63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30" y="1232451"/>
            <a:ext cx="8596668" cy="4916557"/>
          </a:xfrm>
        </p:spPr>
        <p:txBody>
          <a:bodyPr>
            <a:normAutofit/>
          </a:bodyPr>
          <a:lstStyle/>
          <a:p>
            <a:r>
              <a:rPr lang="es-CO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OTROS COMPONENTES DENTRO DE NUESTRO SISTEMA</a:t>
            </a:r>
          </a:p>
        </p:txBody>
      </p:sp>
    </p:spTree>
    <p:extLst>
      <p:ext uri="{BB962C8B-B14F-4D97-AF65-F5344CB8AC3E}">
        <p14:creationId xmlns:p14="http://schemas.microsoft.com/office/powerpoint/2010/main" val="3142648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B889C-0DC2-4B61-9293-5095636C0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altLang="es-CO" sz="6000" b="1" i="1" dirty="0"/>
              <a:t>HOMEOSTASIS</a:t>
            </a:r>
            <a:endParaRPr lang="es-CO" sz="6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8970B7-2DFE-4274-94C0-8C7567173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006681"/>
          </a:xfrm>
        </p:spPr>
        <p:txBody>
          <a:bodyPr/>
          <a:lstStyle/>
          <a:p>
            <a:pPr marL="0" indent="0">
              <a:buNone/>
            </a:pPr>
            <a:r>
              <a:rPr lang="es-CO" dirty="0"/>
              <a:t>A medida de que hemos ido evolucionando Colanta se ha visto en la obligación de crecer y evolucionar internamente, contratando nuevo persona, implementando nuevas formas de trabajar, actualizando su maquinaria y infraestructura. </a:t>
            </a:r>
          </a:p>
        </p:txBody>
      </p:sp>
      <p:pic>
        <p:nvPicPr>
          <p:cNvPr id="6146" name="Picture 2" descr="Qué es una empresa y cuáles son sus componentes? | El Portal de los  Emprendedores">
            <a:extLst>
              <a:ext uri="{FF2B5EF4-FFF2-40B4-BE49-F238E27FC236}">
                <a16:creationId xmlns:a16="http://schemas.microsoft.com/office/drawing/2014/main" id="{55E6D9A8-A1DF-4989-ACF6-6A5A3B971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449" y="3167270"/>
            <a:ext cx="6357316" cy="333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991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7E902E-385B-4780-9E48-0C0AAF87E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altLang="es-CO" sz="5400" b="1" i="1" dirty="0"/>
              <a:t>CENTRALIZACIÓN</a:t>
            </a:r>
            <a:endParaRPr lang="es-CO" sz="5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5FC12C-778E-4364-8CD8-D83630A9F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09531"/>
            <a:ext cx="8983501" cy="1484243"/>
          </a:xfrm>
        </p:spPr>
        <p:txBody>
          <a:bodyPr/>
          <a:lstStyle/>
          <a:p>
            <a:pPr marL="0" indent="0">
              <a:buNone/>
            </a:pPr>
            <a:r>
              <a:rPr lang="es-CO" dirty="0"/>
              <a:t>Nuestro núcleo como organización son nuestros socios y empleados, que los representa una junta, la cual es elegida por ellos mismos,  pues sin el apoyo de ellos no se toma ninguna decisión, desde esa aceptación se da vía libre a la actualización, mejora o implementación de un nuevo sistema. 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7170" name="Picture 2" descr="Darías la vida por tu empresa?">
            <a:extLst>
              <a:ext uri="{FF2B5EF4-FFF2-40B4-BE49-F238E27FC236}">
                <a16:creationId xmlns:a16="http://schemas.microsoft.com/office/drawing/2014/main" id="{62C4D4E2-109C-462C-A01F-BE37C5F3C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13" y="3030331"/>
            <a:ext cx="6639339" cy="34372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37672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BE75B-C593-430B-9D97-87295BEE4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es-CO" sz="6600" b="1" dirty="0"/>
              <a:t>ADAPTABILIDAD</a:t>
            </a:r>
            <a:r>
              <a:rPr lang="es-CO" altLang="es-CO" dirty="0"/>
              <a:t> 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D811F1-8E1A-4E06-872C-F815AC32C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2489936" cy="4279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/>
              <a:t>Como sistema nos vamos adaptando a medida que el mercado no lo exige, creando, innovando nuevas </a:t>
            </a:r>
            <a:r>
              <a:rPr lang="es-CO" sz="2400" dirty="0" err="1"/>
              <a:t>formasy</a:t>
            </a:r>
            <a:r>
              <a:rPr lang="es-CO" sz="2400" dirty="0"/>
              <a:t> métodos  de trabajo.</a:t>
            </a:r>
          </a:p>
        </p:txBody>
      </p:sp>
      <p:pic>
        <p:nvPicPr>
          <p:cNvPr id="8194" name="Picture 2" descr="Como formar una empresa desde cero: Consejos y recomendaciones.">
            <a:extLst>
              <a:ext uri="{FF2B5EF4-FFF2-40B4-BE49-F238E27FC236}">
                <a16:creationId xmlns:a16="http://schemas.microsoft.com/office/drawing/2014/main" id="{972B08A2-F4E2-4BFF-8F4D-EF77E6612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311" y="2382692"/>
            <a:ext cx="5860193" cy="329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635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A7EF24-140F-4A98-8460-F8F517558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altLang="es-CO" sz="8000" b="1" i="1" dirty="0"/>
              <a:t>ÉXITO</a:t>
            </a:r>
            <a:r>
              <a:rPr lang="es-CO" altLang="es-CO" sz="8000" dirty="0"/>
              <a:t> </a:t>
            </a:r>
            <a:endParaRPr lang="es-CO" sz="8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6BF11D-7CD7-45EA-8850-C7ED6C7F9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983" y="2160589"/>
            <a:ext cx="3697355" cy="3880773"/>
          </a:xfrm>
        </p:spPr>
        <p:txBody>
          <a:bodyPr/>
          <a:lstStyle/>
          <a:p>
            <a:pPr marL="0" indent="0">
              <a:buNone/>
            </a:pPr>
            <a:r>
              <a:rPr lang="es-CO" dirty="0"/>
              <a:t>Nos enfocamos siempre en ser mejores, en trabajar en equipo, y cumpliendo todos los objetivos que nos hemos planteado durante estos mas de 50 años que llevamos en el mercado, gracias a esto debemos nuestro éxito.</a:t>
            </a:r>
          </a:p>
        </p:txBody>
      </p:sp>
      <p:pic>
        <p:nvPicPr>
          <p:cNvPr id="9218" name="Picture 2" descr="Cómo Funciona Una Empresa? Las 7 Áreas Clave de Las Empresas Exitosas -  Como Funciona Que">
            <a:extLst>
              <a:ext uri="{FF2B5EF4-FFF2-40B4-BE49-F238E27FC236}">
                <a16:creationId xmlns:a16="http://schemas.microsoft.com/office/drawing/2014/main" id="{031826A6-3875-42F0-87A5-72162F12F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875750"/>
            <a:ext cx="5036201" cy="316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57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7788B-9DB9-4D26-A242-464F945F9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44486"/>
            <a:ext cx="8596668" cy="5075583"/>
          </a:xfrm>
        </p:spPr>
        <p:txBody>
          <a:bodyPr>
            <a:normAutofit/>
          </a:bodyPr>
          <a:lstStyle/>
          <a:p>
            <a:pPr algn="ctr"/>
            <a:r>
              <a:rPr lang="es-CO" sz="8000" dirty="0"/>
              <a:t>COLANTA  COMO </a:t>
            </a:r>
            <a:br>
              <a:rPr lang="es-CO" sz="8000" dirty="0"/>
            </a:br>
            <a:r>
              <a:rPr lang="es-CO" sz="8000" dirty="0"/>
              <a:t>SISTEMA DE</a:t>
            </a:r>
            <a:br>
              <a:rPr lang="es-CO" sz="8000" dirty="0"/>
            </a:br>
            <a:r>
              <a:rPr lang="es-CO" sz="8000" dirty="0"/>
              <a:t>INFOMACIÓN</a:t>
            </a:r>
          </a:p>
        </p:txBody>
      </p:sp>
    </p:spTree>
    <p:extLst>
      <p:ext uri="{BB962C8B-B14F-4D97-AF65-F5344CB8AC3E}">
        <p14:creationId xmlns:p14="http://schemas.microsoft.com/office/powerpoint/2010/main" val="2683889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860516-B52D-4AB9-846F-AEE5E916E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838" y="861876"/>
            <a:ext cx="8596668" cy="38807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O" sz="3600" dirty="0"/>
              <a:t>Colanta internamente cuenta con un sistema que le permite mantenerse intacto en el mercado, desde la producción de sus productos hasta la distribución y comercialización de los mismos, creando y innovando a diario para cumplir con las necesidades de sus consumidores. </a:t>
            </a:r>
          </a:p>
        </p:txBody>
      </p:sp>
      <p:pic>
        <p:nvPicPr>
          <p:cNvPr id="1028" name="Picture 4" descr="Vacas lecheras png | NextPNG">
            <a:extLst>
              <a:ext uri="{FF2B5EF4-FFF2-40B4-BE49-F238E27FC236}">
                <a16:creationId xmlns:a16="http://schemas.microsoft.com/office/drawing/2014/main" id="{70D17DD8-D544-4605-9FD8-D7076D27A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135" y="4353753"/>
            <a:ext cx="2504247" cy="250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93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1BFCB8-CC03-42EF-976F-9397C4EF2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altLang="es-CO" b="1" i="1" dirty="0"/>
              <a:t>LOS RECURSOS DEL SISTEMA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CE0829-7A8F-4E94-BC27-16A0C3DAF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3200" dirty="0"/>
              <a:t>Computadores </a:t>
            </a:r>
          </a:p>
          <a:p>
            <a:r>
              <a:rPr lang="es-CO" sz="3200" dirty="0"/>
              <a:t>Base de datos </a:t>
            </a:r>
          </a:p>
          <a:p>
            <a:r>
              <a:rPr lang="es-CO" sz="3200" dirty="0"/>
              <a:t>Recurso Humano </a:t>
            </a:r>
          </a:p>
          <a:p>
            <a:r>
              <a:rPr lang="es-CO" sz="3200" dirty="0"/>
              <a:t>Maquinaria </a:t>
            </a:r>
          </a:p>
          <a:p>
            <a:r>
              <a:rPr lang="es-CO" sz="3200" dirty="0"/>
              <a:t>Vehículos de transporte </a:t>
            </a:r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0152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12B1B6-A703-4D67-8618-2F3CA12B6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REPRESENTACIÓN GRAFICA DEL SISTEMA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040392-BF0C-4160-B212-B0D59FF49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  <a:p>
            <a:r>
              <a:rPr lang="es-CO" sz="2000" dirty="0"/>
              <a:t>ENTRADA	                   PROCESO                        SALIDA</a:t>
            </a:r>
          </a:p>
          <a:p>
            <a:endParaRPr lang="es-CO" sz="2000" dirty="0"/>
          </a:p>
          <a:p>
            <a:r>
              <a:rPr lang="es-CO" sz="2000" dirty="0"/>
              <a:t>Leche                           Producción de                   Comercialización y </a:t>
            </a:r>
            <a:br>
              <a:rPr lang="es-CO" sz="2000" dirty="0"/>
            </a:br>
            <a:r>
              <a:rPr lang="es-CO" sz="2000" dirty="0"/>
              <a:t>                                    derivados Lácteos              Distribución </a:t>
            </a:r>
          </a:p>
          <a:p>
            <a:pPr marL="0" indent="0">
              <a:buNone/>
            </a:pPr>
            <a:r>
              <a:rPr lang="es-CO" dirty="0"/>
              <a:t>                                                                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486094CB-1B9B-4D0C-BB17-B5A92FD055DD}"/>
              </a:ext>
            </a:extLst>
          </p:cNvPr>
          <p:cNvSpPr/>
          <p:nvPr/>
        </p:nvSpPr>
        <p:spPr>
          <a:xfrm>
            <a:off x="2295146" y="2774412"/>
            <a:ext cx="1192696" cy="7818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0C4F395D-E79C-4670-BDFE-6C3517F1E69F}"/>
              </a:ext>
            </a:extLst>
          </p:cNvPr>
          <p:cNvSpPr/>
          <p:nvPr/>
        </p:nvSpPr>
        <p:spPr>
          <a:xfrm>
            <a:off x="5499652" y="2858633"/>
            <a:ext cx="1192696" cy="7818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050" name="Picture 2" descr="≫ Administrar bodegon una de nuestras COLANTA">
            <a:extLst>
              <a:ext uri="{FF2B5EF4-FFF2-40B4-BE49-F238E27FC236}">
                <a16:creationId xmlns:a16="http://schemas.microsoft.com/office/drawing/2014/main" id="{DDFF95E6-0592-49F4-AE93-669D9A709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75" y="3249572"/>
            <a:ext cx="8784718" cy="390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66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65F44-F4C3-49E9-9434-B76C1DAA7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altLang="es-CO" sz="4400" b="1" i="1" dirty="0"/>
              <a:t>RELACIÓN : </a:t>
            </a:r>
            <a:r>
              <a:rPr lang="es-CO" altLang="es-CO" sz="4400" b="1" dirty="0"/>
              <a:t>simbiótica</a:t>
            </a:r>
            <a:endParaRPr lang="es-CO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FE9A37-3CA6-4834-AAE3-AE11E0F68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CO" altLang="es-CO" dirty="0"/>
              <a:t>Es aquella en que los sistemas conectados no pueden seguir funcionando solos. A su vez puede subdividirse en :</a:t>
            </a:r>
          </a:p>
          <a:p>
            <a:pPr eaLnBrk="1" hangingPunct="1">
              <a:lnSpc>
                <a:spcPct val="90000"/>
              </a:lnSpc>
            </a:pPr>
            <a:r>
              <a:rPr lang="es-CO" altLang="es-CO" b="1" i="1" dirty="0"/>
              <a:t>Unipolar o  Parasitaria</a:t>
            </a:r>
            <a:r>
              <a:rPr lang="es-CO" altLang="es-CO" dirty="0"/>
              <a:t>: Ningún sistema dentro de Colanta puede trabajar solo, todos se necesitan entre si, Producción depende de calidad, y a su vez de ventas que es quien hace los requerimientos de los productos que necesita.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s-CO" altLang="es-CO" dirty="0"/>
          </a:p>
          <a:p>
            <a:pPr eaLnBrk="1" hangingPunct="1">
              <a:lnSpc>
                <a:spcPct val="90000"/>
              </a:lnSpc>
            </a:pPr>
            <a:r>
              <a:rPr lang="es-CO" altLang="es-CO" b="1" i="1" dirty="0"/>
              <a:t>Bipolar o Mutual</a:t>
            </a:r>
            <a:r>
              <a:rPr lang="es-CO" altLang="es-CO" dirty="0"/>
              <a:t>: Logística Necesita obligatoria ventas quien son los encargados de distribuir los productos.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8023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D78EF-E4C7-4FF8-B7AD-401DD9EB2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altLang="es-CO" b="1" i="1" dirty="0"/>
              <a:t>RELACIÓN : </a:t>
            </a:r>
            <a:r>
              <a:rPr lang="es-CO" altLang="es-CO" b="1" dirty="0"/>
              <a:t>sinérgica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20666B-E4DF-4609-AC55-C268431FE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000" dirty="0"/>
              <a:t>Todos los departamentos trabajan aliados, compras, ventas, producción, mercadeo, distribución. Así se logra unificar y sacar todos los objetivos adelante. </a:t>
            </a:r>
          </a:p>
        </p:txBody>
      </p:sp>
    </p:spTree>
    <p:extLst>
      <p:ext uri="{BB962C8B-B14F-4D97-AF65-F5344CB8AC3E}">
        <p14:creationId xmlns:p14="http://schemas.microsoft.com/office/powerpoint/2010/main" val="357274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F97AF0-7C52-4EDE-98D5-14DBF4BF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altLang="es-CO" sz="4400" b="1" i="1" dirty="0"/>
              <a:t>SINERGIA EN VENTAS</a:t>
            </a:r>
            <a:r>
              <a:rPr lang="es-CO" altLang="es-CO" sz="4400" dirty="0"/>
              <a:t> </a:t>
            </a:r>
            <a:endParaRPr lang="es-CO" sz="4400" dirty="0"/>
          </a:p>
        </p:txBody>
      </p:sp>
      <p:pic>
        <p:nvPicPr>
          <p:cNvPr id="3074" name="Picture 2" descr="Horarios Mercolanta durante cuarentena - COLANTA">
            <a:extLst>
              <a:ext uri="{FF2B5EF4-FFF2-40B4-BE49-F238E27FC236}">
                <a16:creationId xmlns:a16="http://schemas.microsoft.com/office/drawing/2014/main" id="{0E9C85AF-8981-4CB5-9206-FB5B7026D0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43" y="1930400"/>
            <a:ext cx="5980354" cy="24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lanta sur Twitter : &quot;Hoy gran inauguración del nuevo MERCOLANTA  Montemadero, ubicado en el kilómetro 3.5 vía Rionegro la ceja, Antioquia.… &quot;">
            <a:extLst>
              <a:ext uri="{FF2B5EF4-FFF2-40B4-BE49-F238E27FC236}">
                <a16:creationId xmlns:a16="http://schemas.microsoft.com/office/drawing/2014/main" id="{E68962D2-B28B-49FD-9926-BA1E9DF3F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324" y="4359263"/>
            <a:ext cx="2521373" cy="189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CBC8AC09-1E34-4099-B11F-CCA4C2549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4" y="4359263"/>
            <a:ext cx="3445210" cy="183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2F271D5-8266-4B24-8BCA-D4FD87DFEEE5}"/>
              </a:ext>
            </a:extLst>
          </p:cNvPr>
          <p:cNvSpPr txBox="1"/>
          <p:nvPr/>
        </p:nvSpPr>
        <p:spPr>
          <a:xfrm>
            <a:off x="6657688" y="1930400"/>
            <a:ext cx="28227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dirty="0"/>
              <a:t>Se produce cuando los productos utilizan los mismos canales de distribución y las ventas se realizan a través de la misma Red de Ventas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18BECF-1AA6-4A5D-8E79-9D4C10824796}"/>
              </a:ext>
            </a:extLst>
          </p:cNvPr>
          <p:cNvSpPr txBox="1"/>
          <p:nvPr/>
        </p:nvSpPr>
        <p:spPr>
          <a:xfrm>
            <a:off x="6615942" y="3779078"/>
            <a:ext cx="28227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dirty="0"/>
              <a:t>Colanta cuenta con canales de distribución como son los Mercolantas, que son sitios donde se venden todos los productos a un mejor precio y son propios.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17211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1127</TotalTime>
  <Words>726</Words>
  <Application>Microsoft Office PowerPoint</Application>
  <PresentationFormat>Panorámica</PresentationFormat>
  <Paragraphs>87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Trebuchet MS</vt:lpstr>
      <vt:lpstr>Wingdings 3</vt:lpstr>
      <vt:lpstr>Faceta</vt:lpstr>
      <vt:lpstr>SISTEMAS DE INFORMACIÓN </vt:lpstr>
      <vt:lpstr>TEORÍA GENERAL DE SISTEMAS (TGS)</vt:lpstr>
      <vt:lpstr>COLANTA  COMO  SISTEMA DE INFOMACIÓN</vt:lpstr>
      <vt:lpstr>Presentación de PowerPoint</vt:lpstr>
      <vt:lpstr>LOS RECURSOS DEL SISTEMA</vt:lpstr>
      <vt:lpstr>REPRESENTACIÓN GRAFICA DEL SISTEMA</vt:lpstr>
      <vt:lpstr>RELACIÓN : simbiótica</vt:lpstr>
      <vt:lpstr>RELACIÓN : sinérgica</vt:lpstr>
      <vt:lpstr>SINERGIA EN VENTAS </vt:lpstr>
      <vt:lpstr>SINERGIA EN PRODUCCIÓN </vt:lpstr>
      <vt:lpstr>SINERGIA EN INVERSIÓN </vt:lpstr>
      <vt:lpstr>SINERGIA EN GESTIÓN </vt:lpstr>
      <vt:lpstr>CONTEXTO (medio)</vt:lpstr>
      <vt:lpstr>JERARQUIA</vt:lpstr>
      <vt:lpstr>SUBSISTEMAS</vt:lpstr>
      <vt:lpstr>VARIABLES  EN EL SISTEMA DE  COLANTA </vt:lpstr>
      <vt:lpstr>VARIABLES POR SISTEMAS NATURALES</vt:lpstr>
      <vt:lpstr>VARIABLES POR SISTEMAS ARTIFICIALES </vt:lpstr>
      <vt:lpstr>VARIABLES POR SISTEMAS COMPUESTOS</vt:lpstr>
      <vt:lpstr>FUENTES DE ENERGÍA</vt:lpstr>
      <vt:lpstr>OTROS COMPONENTES DENTRO DE NUESTRO SISTEMA</vt:lpstr>
      <vt:lpstr>HOMEOSTASIS</vt:lpstr>
      <vt:lpstr>CENTRALIZACIÓN</vt:lpstr>
      <vt:lpstr>ADAPTABILIDAD </vt:lpstr>
      <vt:lpstr>ÉXITO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TEORÍA GENERAL DE SISTEMAS (TGS)</dc:title>
  <dc:creator>oscartamayosossa@outlook.com</dc:creator>
  <cp:lastModifiedBy>oscartamayosossa@outlook.com</cp:lastModifiedBy>
  <cp:revision>23</cp:revision>
  <dcterms:created xsi:type="dcterms:W3CDTF">2020-09-16T00:22:50Z</dcterms:created>
  <dcterms:modified xsi:type="dcterms:W3CDTF">2020-09-16T21:06:21Z</dcterms:modified>
</cp:coreProperties>
</file>